
<file path=[Content_Types].xml><?xml version="1.0" encoding="utf-8"?>
<Types xmlns="http://schemas.openxmlformats.org/package/2006/content-types">
  <Default Extension="crdownload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94" r:id="rId4"/>
    <p:sldId id="293" r:id="rId5"/>
    <p:sldId id="295" r:id="rId6"/>
    <p:sldId id="296" r:id="rId7"/>
    <p:sldId id="298" r:id="rId8"/>
    <p:sldId id="300" r:id="rId9"/>
    <p:sldId id="299" r:id="rId10"/>
    <p:sldId id="301" r:id="rId11"/>
    <p:sldId id="302" r:id="rId12"/>
    <p:sldId id="297" r:id="rId13"/>
    <p:sldId id="303" r:id="rId14"/>
    <p:sldId id="304" r:id="rId15"/>
    <p:sldId id="305" r:id="rId16"/>
    <p:sldId id="306" r:id="rId17"/>
    <p:sldId id="307" r:id="rId18"/>
    <p:sldId id="308" r:id="rId19"/>
    <p:sldId id="26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성" initials="이" lastIdx="2" clrIdx="0">
    <p:extLst>
      <p:ext uri="{19B8F6BF-5375-455C-9EA6-DF929625EA0E}">
        <p15:presenceInfo xmlns:p15="http://schemas.microsoft.com/office/powerpoint/2012/main" userId="이기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FC"/>
    <a:srgbClr val="FFFFFF"/>
    <a:srgbClr val="FF8181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336" autoAdjust="0"/>
  </p:normalViewPr>
  <p:slideViewPr>
    <p:cSldViewPr snapToGrid="0" showGuides="1">
      <p:cViewPr varScale="1">
        <p:scale>
          <a:sx n="129" d="100"/>
          <a:sy n="129" d="100"/>
        </p:scale>
        <p:origin x="1456" y="84"/>
      </p:cViewPr>
      <p:guideLst>
        <p:guide orient="horz" pos="2183"/>
        <p:guide pos="381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7T16:39:56.575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9880C-C4E1-419D-90D6-34DD9A5B0F2D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71E09-C229-41E7-95D4-CE527D9C0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8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Hello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My topic is combining video class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solustion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with Face Recognition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91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7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62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48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982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8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68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This is the reference I referred to for work.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75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This is the reference I referred to for work.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0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0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98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628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2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94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59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09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71E09-C229-41E7-95D4-CE527D9C05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1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BE3B1-4608-4DBA-984D-882D8F3D4B2B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44E8C-469D-4ABD-8058-634A7E10028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isdeveloper.co.kr/?p=6317" TargetMode="External"/><Relationship Id="rId13" Type="http://schemas.openxmlformats.org/officeDocument/2006/relationships/hyperlink" Target="https://stickode.tistory.com/197" TargetMode="External"/><Relationship Id="rId18" Type="http://schemas.openxmlformats.org/officeDocument/2006/relationships/hyperlink" Target="https://ryanclaire.blogspot.com/2020/11/face-detection-example-using-Python-OpenCV.html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needjarvis.tistory.com/641" TargetMode="External"/><Relationship Id="rId12" Type="http://schemas.openxmlformats.org/officeDocument/2006/relationships/hyperlink" Target="https://isss.tistory.com/295" TargetMode="External"/><Relationship Id="rId17" Type="http://schemas.openxmlformats.org/officeDocument/2006/relationships/hyperlink" Target="https://bonggang.tistory.com/324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thecodingnote.tistory.com/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uelimn.tistory.com/572" TargetMode="External"/><Relationship Id="rId11" Type="http://schemas.openxmlformats.org/officeDocument/2006/relationships/hyperlink" Target="https://m.blog.naver.com/chandong83/221436424539" TargetMode="External"/><Relationship Id="rId5" Type="http://schemas.openxmlformats.org/officeDocument/2006/relationships/hyperlink" Target="https://m.blog.naver.com/PostView.naver?isHttpsRedirect=true&amp;blogId=shshrka001&amp;logNo=20198208984" TargetMode="External"/><Relationship Id="rId15" Type="http://schemas.openxmlformats.org/officeDocument/2006/relationships/hyperlink" Target="https://ponyozzang.tistory.com/597" TargetMode="External"/><Relationship Id="rId10" Type="http://schemas.openxmlformats.org/officeDocument/2006/relationships/hyperlink" Target="https://minimin2.tistory.com/139" TargetMode="External"/><Relationship Id="rId4" Type="http://schemas.openxmlformats.org/officeDocument/2006/relationships/hyperlink" Target="https://hayunjong83.tistory.com/38" TargetMode="External"/><Relationship Id="rId9" Type="http://schemas.openxmlformats.org/officeDocument/2006/relationships/hyperlink" Target="https://deep-eye.tistory.com/18" TargetMode="External"/><Relationship Id="rId14" Type="http://schemas.openxmlformats.org/officeDocument/2006/relationships/hyperlink" Target="https://wiserloner.tistory.com/112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crdownload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crdownload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>
            <a:off x="-1082194" y="-294432"/>
            <a:ext cx="14626167" cy="3011923"/>
          </a:xfrm>
          <a:custGeom>
            <a:avLst/>
            <a:gdLst>
              <a:gd name="connsiteX0" fmla="*/ 968983 w 14626167"/>
              <a:gd name="connsiteY0" fmla="*/ 468603 h 3011923"/>
              <a:gd name="connsiteX1" fmla="*/ 1012525 w 14626167"/>
              <a:gd name="connsiteY1" fmla="*/ 503438 h 3011923"/>
              <a:gd name="connsiteX2" fmla="*/ 6925645 w 14626167"/>
              <a:gd name="connsiteY2" fmla="*/ 1940352 h 3011923"/>
              <a:gd name="connsiteX3" fmla="*/ 12107245 w 14626167"/>
              <a:gd name="connsiteY3" fmla="*/ 2105815 h 3011923"/>
              <a:gd name="connsiteX4" fmla="*/ 13770583 w 14626167"/>
              <a:gd name="connsiteY4" fmla="*/ 2950546 h 3011923"/>
              <a:gd name="connsiteX5" fmla="*/ 13552868 w 14626167"/>
              <a:gd name="connsiteY5" fmla="*/ 216055 h 3011923"/>
              <a:gd name="connsiteX6" fmla="*/ 925440 w 14626167"/>
              <a:gd name="connsiteY6" fmla="*/ 207346 h 3011923"/>
              <a:gd name="connsiteX7" fmla="*/ 968983 w 14626167"/>
              <a:gd name="connsiteY7" fmla="*/ 468603 h 301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26167" h="3011923">
                <a:moveTo>
                  <a:pt x="968983" y="468603"/>
                </a:moveTo>
                <a:cubicBezTo>
                  <a:pt x="983497" y="517952"/>
                  <a:pt x="1012525" y="503438"/>
                  <a:pt x="1012525" y="503438"/>
                </a:cubicBezTo>
                <a:cubicBezTo>
                  <a:pt x="2005302" y="748729"/>
                  <a:pt x="5076525" y="1673289"/>
                  <a:pt x="6925645" y="1940352"/>
                </a:cubicBezTo>
                <a:cubicBezTo>
                  <a:pt x="8774765" y="2207415"/>
                  <a:pt x="10966422" y="1937449"/>
                  <a:pt x="12107245" y="2105815"/>
                </a:cubicBezTo>
                <a:cubicBezTo>
                  <a:pt x="13248068" y="2274181"/>
                  <a:pt x="13529646" y="3265506"/>
                  <a:pt x="13770583" y="2950546"/>
                </a:cubicBezTo>
                <a:cubicBezTo>
                  <a:pt x="14011520" y="2635586"/>
                  <a:pt x="15693725" y="673255"/>
                  <a:pt x="13552868" y="216055"/>
                </a:cubicBezTo>
                <a:cubicBezTo>
                  <a:pt x="11412011" y="-241145"/>
                  <a:pt x="3025657" y="162352"/>
                  <a:pt x="925440" y="207346"/>
                </a:cubicBezTo>
                <a:cubicBezTo>
                  <a:pt x="-1174777" y="252340"/>
                  <a:pt x="954469" y="419254"/>
                  <a:pt x="968983" y="468603"/>
                </a:cubicBez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-1140579" y="-353797"/>
            <a:ext cx="14541567" cy="2932718"/>
          </a:xfrm>
          <a:custGeom>
            <a:avLst/>
            <a:gdLst>
              <a:gd name="connsiteX0" fmla="*/ 1149288 w 14541567"/>
              <a:gd name="connsiteY0" fmla="*/ 414757 h 2932718"/>
              <a:gd name="connsiteX1" fmla="*/ 3361265 w 14541567"/>
              <a:gd name="connsiteY1" fmla="*/ 1660083 h 2932718"/>
              <a:gd name="connsiteX2" fmla="*/ 7532670 w 14541567"/>
              <a:gd name="connsiteY2" fmla="*/ 1372700 h 2932718"/>
              <a:gd name="connsiteX3" fmla="*/ 12035002 w 14541567"/>
              <a:gd name="connsiteY3" fmla="*/ 2278391 h 2932718"/>
              <a:gd name="connsiteX4" fmla="*/ 13776716 w 14541567"/>
              <a:gd name="connsiteY4" fmla="*/ 2835740 h 2932718"/>
              <a:gd name="connsiteX5" fmla="*/ 13428373 w 14541567"/>
              <a:gd name="connsiteY5" fmla="*/ 223168 h 2932718"/>
              <a:gd name="connsiteX6" fmla="*/ 948990 w 14541567"/>
              <a:gd name="connsiteY6" fmla="*/ 162208 h 2932718"/>
              <a:gd name="connsiteX7" fmla="*/ 1149288 w 14541567"/>
              <a:gd name="connsiteY7" fmla="*/ 414757 h 293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41567" h="2932718">
                <a:moveTo>
                  <a:pt x="1149288" y="414757"/>
                </a:moveTo>
                <a:cubicBezTo>
                  <a:pt x="1551334" y="664403"/>
                  <a:pt x="2297368" y="1500426"/>
                  <a:pt x="3361265" y="1660083"/>
                </a:cubicBezTo>
                <a:cubicBezTo>
                  <a:pt x="4425162" y="1819740"/>
                  <a:pt x="6087047" y="1269649"/>
                  <a:pt x="7532670" y="1372700"/>
                </a:cubicBezTo>
                <a:cubicBezTo>
                  <a:pt x="8978293" y="1475751"/>
                  <a:pt x="10994328" y="2034551"/>
                  <a:pt x="12035002" y="2278391"/>
                </a:cubicBezTo>
                <a:cubicBezTo>
                  <a:pt x="13075676" y="2522231"/>
                  <a:pt x="13544488" y="3178277"/>
                  <a:pt x="13776716" y="2835740"/>
                </a:cubicBezTo>
                <a:cubicBezTo>
                  <a:pt x="14008945" y="2493203"/>
                  <a:pt x="15566327" y="668757"/>
                  <a:pt x="13428373" y="223168"/>
                </a:cubicBezTo>
                <a:cubicBezTo>
                  <a:pt x="11290419" y="-222421"/>
                  <a:pt x="2998407" y="131728"/>
                  <a:pt x="948990" y="162208"/>
                </a:cubicBezTo>
                <a:cubicBezTo>
                  <a:pt x="-1100427" y="192688"/>
                  <a:pt x="747242" y="165111"/>
                  <a:pt x="1149288" y="414757"/>
                </a:cubicBezTo>
                <a:close/>
              </a:path>
            </a:pathLst>
          </a:custGeom>
          <a:solidFill>
            <a:srgbClr val="FF818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-232722" y="-371688"/>
            <a:ext cx="13491584" cy="3185649"/>
          </a:xfrm>
          <a:custGeom>
            <a:avLst/>
            <a:gdLst>
              <a:gd name="connsiteX0" fmla="*/ 223391 w 13491584"/>
              <a:gd name="connsiteY0" fmla="*/ 353027 h 3185649"/>
              <a:gd name="connsiteX1" fmla="*/ 4954012 w 13491584"/>
              <a:gd name="connsiteY1" fmla="*/ 2359108 h 3185649"/>
              <a:gd name="connsiteX2" fmla="*/ 9852583 w 13491584"/>
              <a:gd name="connsiteY2" fmla="*/ 1444708 h 3185649"/>
              <a:gd name="connsiteX3" fmla="*/ 12446493 w 13491584"/>
              <a:gd name="connsiteY3" fmla="*/ 3170872 h 3185649"/>
              <a:gd name="connsiteX4" fmla="*/ 12493146 w 13491584"/>
              <a:gd name="connsiteY4" fmla="*/ 278382 h 3185649"/>
              <a:gd name="connsiteX5" fmla="*/ 223391 w 13491584"/>
              <a:gd name="connsiteY5" fmla="*/ 353027 h 318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91584" h="3185649">
                <a:moveTo>
                  <a:pt x="223391" y="353027"/>
                </a:moveTo>
                <a:cubicBezTo>
                  <a:pt x="-1033131" y="699815"/>
                  <a:pt x="3349147" y="2177161"/>
                  <a:pt x="4954012" y="2359108"/>
                </a:cubicBezTo>
                <a:cubicBezTo>
                  <a:pt x="6558877" y="2541055"/>
                  <a:pt x="8603836" y="1309414"/>
                  <a:pt x="9852583" y="1444708"/>
                </a:cubicBezTo>
                <a:cubicBezTo>
                  <a:pt x="11101330" y="1580002"/>
                  <a:pt x="12006399" y="3365260"/>
                  <a:pt x="12446493" y="3170872"/>
                </a:cubicBezTo>
                <a:cubicBezTo>
                  <a:pt x="12886587" y="2976484"/>
                  <a:pt x="14533440" y="751133"/>
                  <a:pt x="12493146" y="278382"/>
                </a:cubicBezTo>
                <a:cubicBezTo>
                  <a:pt x="10452852" y="-194369"/>
                  <a:pt x="1479913" y="6239"/>
                  <a:pt x="223391" y="353027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02945" y="2578735"/>
            <a:ext cx="995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Times New Roman" panose="02020603050405020304" charset="0"/>
                <a:ea typeface="나눔스퀘어OTF ExtraBold" panose="020B0600000101010101" pitchFamily="34" charset="-127"/>
                <a:cs typeface="Times New Roman" panose="02020603050405020304" charset="0"/>
              </a:rPr>
              <a:t>고급</a:t>
            </a:r>
            <a:r>
              <a:rPr lang="en-US" altLang="ko-KR" sz="2400" b="1" dirty="0">
                <a:latin typeface="Times New Roman" panose="02020603050405020304" charset="0"/>
                <a:ea typeface="나눔스퀘어OTF ExtraBold" panose="020B0600000101010101" pitchFamily="34" charset="-127"/>
                <a:cs typeface="Times New Roman" panose="02020603050405020304" charset="0"/>
              </a:rPr>
              <a:t>AI</a:t>
            </a:r>
            <a:r>
              <a:rPr lang="ko-KR" altLang="en-US" sz="2400" b="1" dirty="0">
                <a:latin typeface="Times New Roman" panose="02020603050405020304" charset="0"/>
                <a:ea typeface="나눔스퀘어OTF ExtraBold" panose="020B0600000101010101" pitchFamily="34" charset="-127"/>
                <a:cs typeface="Times New Roman" panose="02020603050405020304" charset="0"/>
              </a:rPr>
              <a:t>융합프로젝트 </a:t>
            </a:r>
            <a:r>
              <a:rPr lang="en-US" altLang="ko-KR" sz="2400" b="1" dirty="0">
                <a:latin typeface="Times New Roman" panose="02020603050405020304" charset="0"/>
                <a:ea typeface="나눔스퀘어OTF ExtraBold" panose="020B0600000101010101" pitchFamily="34" charset="-127"/>
                <a:cs typeface="Times New Roman" panose="02020603050405020304" charset="0"/>
              </a:rPr>
              <a:t>– Final</a:t>
            </a:r>
            <a:r>
              <a:rPr lang="ko-KR" altLang="en-US" sz="2400" b="1" dirty="0">
                <a:latin typeface="Times New Roman" panose="02020603050405020304" charset="0"/>
                <a:ea typeface="나눔스퀘어OTF ExtraBold" panose="020B0600000101010101" pitchFamily="34" charset="-127"/>
                <a:cs typeface="Times New Roman" panose="02020603050405020304" charset="0"/>
              </a:rPr>
              <a:t> </a:t>
            </a:r>
            <a:r>
              <a:rPr lang="en-US" altLang="ko-KR" sz="2400" b="1" dirty="0">
                <a:latin typeface="Times New Roman" panose="02020603050405020304" charset="0"/>
                <a:ea typeface="나눔스퀘어OTF ExtraBold" panose="020B0600000101010101" pitchFamily="34" charset="-127"/>
                <a:cs typeface="Times New Roman" panose="02020603050405020304" charset="0"/>
              </a:rPr>
              <a:t>Report</a:t>
            </a:r>
            <a:endParaRPr lang="en-US" altLang="ko-KR" sz="4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29" name="직선 연결선 28"/>
          <p:cNvCxnSpPr>
            <a:cxnSpLocks/>
          </p:cNvCxnSpPr>
          <p:nvPr/>
        </p:nvCxnSpPr>
        <p:spPr>
          <a:xfrm>
            <a:off x="702945" y="3158212"/>
            <a:ext cx="535495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19892" y="5701431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206480 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이기성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911" y="6359733"/>
            <a:ext cx="1250256" cy="38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793A73-7536-4248-B5E4-F1036250B220}"/>
              </a:ext>
            </a:extLst>
          </p:cNvPr>
          <p:cNvSpPr txBox="1"/>
          <p:nvPr/>
        </p:nvSpPr>
        <p:spPr>
          <a:xfrm>
            <a:off x="702945" y="3276025"/>
            <a:ext cx="9956800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Combining Video Class Solution with Face Recognition Solution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2C19ED-06CF-4C7C-B0BA-38877AC69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1" y="1001904"/>
            <a:ext cx="6706508" cy="569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D2A9A-32B7-4A82-A51A-CA899CC24CF8}"/>
              </a:ext>
            </a:extLst>
          </p:cNvPr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Structure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7E9DFDD-84C5-4ED3-A96C-73B4C4CA9A17}"/>
              </a:ext>
            </a:extLst>
          </p:cNvPr>
          <p:cNvCxnSpPr>
            <a:cxnSpLocks/>
          </p:cNvCxnSpPr>
          <p:nvPr/>
        </p:nvCxnSpPr>
        <p:spPr>
          <a:xfrm>
            <a:off x="373746" y="898965"/>
            <a:ext cx="249941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81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0751" y="169043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implementation.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00751" y="898965"/>
            <a:ext cx="404997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1765B0-DA74-4CC6-8B7A-9ED67CFE04FB}"/>
              </a:ext>
            </a:extLst>
          </p:cNvPr>
          <p:cNvSpPr txBox="1"/>
          <p:nvPr/>
        </p:nvSpPr>
        <p:spPr>
          <a:xfrm>
            <a:off x="647789" y="1044345"/>
            <a:ext cx="1078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Use Eclipse to implement the web.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DE960F-8E6D-41EC-9B41-ABC4B0E76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10" y="1519968"/>
            <a:ext cx="9481073" cy="46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3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1765B0-DA74-4CC6-8B7A-9ED67CFE04FB}"/>
              </a:ext>
            </a:extLst>
          </p:cNvPr>
          <p:cNvSpPr txBox="1"/>
          <p:nvPr/>
        </p:nvSpPr>
        <p:spPr>
          <a:xfrm>
            <a:off x="647789" y="1044345"/>
            <a:ext cx="1078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Using Python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face_recreation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to recognize your face.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2F95AE-7CD7-487F-A09F-82D2E35E05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9" t="14956" r="14869" b="29452"/>
          <a:stretch/>
        </p:blipFill>
        <p:spPr>
          <a:xfrm>
            <a:off x="8451737" y="1566901"/>
            <a:ext cx="3004574" cy="3489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8EE832-ED05-4F2E-A8D1-F790EEAF0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29" y="1566901"/>
            <a:ext cx="7484641" cy="3532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1A903F-7486-4EE1-B1A5-A6E1E7E76BD2}"/>
              </a:ext>
            </a:extLst>
          </p:cNvPr>
          <p:cNvSpPr txBox="1"/>
          <p:nvPr/>
        </p:nvSpPr>
        <p:spPr>
          <a:xfrm>
            <a:off x="200751" y="169043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implementation.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AAAA95-3092-4C53-B3BC-C3DEFA89A053}"/>
              </a:ext>
            </a:extLst>
          </p:cNvPr>
          <p:cNvCxnSpPr>
            <a:cxnSpLocks/>
          </p:cNvCxnSpPr>
          <p:nvPr/>
        </p:nvCxnSpPr>
        <p:spPr>
          <a:xfrm>
            <a:off x="200751" y="898965"/>
            <a:ext cx="404997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65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1765B0-DA74-4CC6-8B7A-9ED67CFE04FB}"/>
              </a:ext>
            </a:extLst>
          </p:cNvPr>
          <p:cNvSpPr txBox="1"/>
          <p:nvPr/>
        </p:nvSpPr>
        <p:spPr>
          <a:xfrm>
            <a:off x="647789" y="1044345"/>
            <a:ext cx="1078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Learning from Python to prove your face.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A0E8E-FCB5-490C-B9EB-7AA2CEE92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42"/>
          <a:stretch/>
        </p:blipFill>
        <p:spPr>
          <a:xfrm>
            <a:off x="707516" y="1552077"/>
            <a:ext cx="9790440" cy="4368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2ADC8-AD6B-4E54-AA8E-59BA70FB7BFC}"/>
              </a:ext>
            </a:extLst>
          </p:cNvPr>
          <p:cNvSpPr txBox="1"/>
          <p:nvPr/>
        </p:nvSpPr>
        <p:spPr>
          <a:xfrm>
            <a:off x="200751" y="169043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implementation.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B999D1-6FD6-484A-BBBA-0139829C270F}"/>
              </a:ext>
            </a:extLst>
          </p:cNvPr>
          <p:cNvCxnSpPr>
            <a:cxnSpLocks/>
          </p:cNvCxnSpPr>
          <p:nvPr/>
        </p:nvCxnSpPr>
        <p:spPr>
          <a:xfrm>
            <a:off x="200751" y="898965"/>
            <a:ext cx="404997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1765B0-DA74-4CC6-8B7A-9ED67CFE04FB}"/>
              </a:ext>
            </a:extLst>
          </p:cNvPr>
          <p:cNvSpPr txBox="1"/>
          <p:nvPr/>
        </p:nvSpPr>
        <p:spPr>
          <a:xfrm>
            <a:off x="647789" y="1044345"/>
            <a:ext cx="1078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Use a flask for communication between the web and Python.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89446-04E0-4A48-9062-DC85ECA4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56" y="1444455"/>
            <a:ext cx="7359535" cy="4887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CBD104-8534-4105-9924-D704D93BD842}"/>
              </a:ext>
            </a:extLst>
          </p:cNvPr>
          <p:cNvSpPr txBox="1"/>
          <p:nvPr/>
        </p:nvSpPr>
        <p:spPr>
          <a:xfrm>
            <a:off x="200751" y="169043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implementation.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307F7B-2E07-4D20-83F1-C702C36EE6E2}"/>
              </a:ext>
            </a:extLst>
          </p:cNvPr>
          <p:cNvCxnSpPr>
            <a:cxnSpLocks/>
          </p:cNvCxnSpPr>
          <p:nvPr/>
        </p:nvCxnSpPr>
        <p:spPr>
          <a:xfrm>
            <a:off x="200751" y="898965"/>
            <a:ext cx="404997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94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3380" y="118390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Demonstration video.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00751" y="898965"/>
            <a:ext cx="537956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pic>
        <p:nvPicPr>
          <p:cNvPr id="2" name="bandicam 2021-12-03 17-24-45-981">
            <a:hlinkClick r:id="" action="ppaction://media"/>
            <a:extLst>
              <a:ext uri="{FF2B5EF4-FFF2-40B4-BE49-F238E27FC236}">
                <a16:creationId xmlns:a16="http://schemas.microsoft.com/office/drawing/2014/main" id="{6E50E387-F0BE-485B-9084-45C1AA6467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3479" y="1090133"/>
            <a:ext cx="9894767" cy="55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3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3380" y="118390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Schedule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00751" y="898965"/>
            <a:ext cx="268084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1BDEA3-027A-41C8-99FC-EDE97EA6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2553504">
            <a:extLst>
              <a:ext uri="{FF2B5EF4-FFF2-40B4-BE49-F238E27FC236}">
                <a16:creationId xmlns:a16="http://schemas.microsoft.com/office/drawing/2014/main" id="{9819B8BF-FA5A-45D6-8A22-E4532379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6" y="1083504"/>
            <a:ext cx="9960700" cy="46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48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imes New Roman" panose="02020603050405020304" charset="0"/>
                <a:ea typeface="나눔스퀘어OTF ExtraBold" panose="020B0600000101010101" pitchFamily="34" charset="-127"/>
                <a:cs typeface="Times New Roman" panose="02020603050405020304" charset="0"/>
              </a:rPr>
              <a:t>3. Reference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464138" y="946535"/>
            <a:ext cx="270393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C71D56-3381-4B64-B7DA-DC7A269171CC}"/>
              </a:ext>
            </a:extLst>
          </p:cNvPr>
          <p:cNvSpPr txBox="1"/>
          <p:nvPr/>
        </p:nvSpPr>
        <p:spPr>
          <a:xfrm>
            <a:off x="538850" y="994106"/>
            <a:ext cx="1111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3-1.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20F67-A1A4-4926-B038-8503CEA4EDF9}"/>
              </a:ext>
            </a:extLst>
          </p:cNvPr>
          <p:cNvSpPr txBox="1"/>
          <p:nvPr/>
        </p:nvSpPr>
        <p:spPr>
          <a:xfrm>
            <a:off x="700916" y="1455771"/>
            <a:ext cx="11357586" cy="556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-    https://hayunjong83.tistory.com/38</a:t>
            </a:r>
            <a:endParaRPr lang="en-US" altLang="ko-KR" sz="1400" u="sng" kern="0" spc="0" dirty="0">
              <a:solidFill>
                <a:srgbClr val="0000FF"/>
              </a:solidFill>
              <a:effectLst/>
              <a:uFill>
                <a:solidFill>
                  <a:srgbClr val="0000FF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dirty="0">
                <a:solidFill>
                  <a:srgbClr val="000000"/>
                </a:solidFill>
                <a:uFill>
                  <a:solidFill>
                    <a:srgbClr val="0000FF"/>
                  </a:solidFill>
                </a:uFill>
                <a:latin typeface="한컴바탕"/>
                <a:ea typeface="맑은 고딕" panose="020B0503020000020004" pitchFamily="50" charset="-127"/>
                <a:hlinkClick r:id="rId5"/>
              </a:rPr>
              <a:t>-      </a:t>
            </a: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https://m.blog.naver.com/PostView.naver?isHttpsRedirect=true&amp;blogId=shshrka001&amp;logNo=20198208984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-    https://bluelimn.tistory.com/572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-   </a:t>
            </a: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 https://needjarvis.tistory.com/641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http://www.gisdeveloper.co.kr/?p=6317</a:t>
            </a:r>
            <a:endParaRPr lang="en-US" altLang="ko-KR" sz="1400" u="sng" kern="0" spc="0" dirty="0">
              <a:solidFill>
                <a:srgbClr val="0000FF"/>
              </a:solidFill>
              <a:effectLst/>
              <a:uFill>
                <a:solidFill>
                  <a:srgbClr val="0000FF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9"/>
              </a:rPr>
              <a:t>https://deep-eye.tistory.com/18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10"/>
              </a:rPr>
              <a:t>https://minimin2.tistory.com/139</a:t>
            </a:r>
            <a:endParaRPr lang="en-US" altLang="ko-KR" sz="1400" kern="0" dirty="0">
              <a:solidFill>
                <a:srgbClr val="000000"/>
              </a:solidFill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11"/>
              </a:rPr>
              <a:t>https://m.blog.naver.com/chandong83/221436424539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12"/>
              </a:rPr>
              <a:t>https://isss.tistory.com/295</a:t>
            </a:r>
            <a:endParaRPr lang="en-US" altLang="ko-KR" sz="1400" kern="0" dirty="0">
              <a:solidFill>
                <a:srgbClr val="000000"/>
              </a:solidFill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13"/>
              </a:rPr>
              <a:t>https://stickode.tistory.com/197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14"/>
              </a:rPr>
              <a:t>https://wiserloner.tistory.com/1123</a:t>
            </a:r>
            <a:endParaRPr lang="en-US" altLang="ko-KR" sz="1400" kern="0" dirty="0">
              <a:solidFill>
                <a:srgbClr val="000000"/>
              </a:solidFill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15"/>
              </a:rPr>
              <a:t>https://ponyozzang.tistory.com/597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16"/>
              </a:rPr>
              <a:t>https://thecodingnote.tistory.com/8</a:t>
            </a:r>
            <a:endParaRPr lang="en-US" altLang="ko-KR" sz="1400" kern="0" dirty="0">
              <a:solidFill>
                <a:srgbClr val="000000"/>
              </a:solidFill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17"/>
              </a:rPr>
              <a:t>https://bonggang.tistory.com/324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5750" marR="0" lvl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hlinkClick r:id="rId18"/>
              </a:rPr>
              <a:t>https://ryanclaire.blogspot.com/2020/11/face-detection-example-using-Python-OpenCV.html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C70B12-6232-4D27-8304-5BEA24580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8681" y="3088892"/>
            <a:ext cx="7999821" cy="32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17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imes New Roman" panose="02020603050405020304" charset="0"/>
                <a:ea typeface="나눔스퀘어OTF ExtraBold" panose="020B0600000101010101" pitchFamily="34" charset="-127"/>
                <a:cs typeface="Times New Roman" panose="02020603050405020304" charset="0"/>
              </a:rPr>
              <a:t>3. Reference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464138" y="946535"/>
            <a:ext cx="270393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5BF2F7-C1B8-4710-B435-CEB18BAE05A5}"/>
              </a:ext>
            </a:extLst>
          </p:cNvPr>
          <p:cNvSpPr txBox="1"/>
          <p:nvPr/>
        </p:nvSpPr>
        <p:spPr>
          <a:xfrm>
            <a:off x="944202" y="1137634"/>
            <a:ext cx="1111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oto Sans" panose="020B0502040204020203" pitchFamily="34" charset="0"/>
              </a:rPr>
              <a:t>3-2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. 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204020203" pitchFamily="34" charset="0"/>
              </a:rPr>
              <a:t>Papers</a:t>
            </a:r>
            <a:endParaRPr lang="en-US" altLang="ko-KR" sz="2400" b="0" i="0" dirty="0">
              <a:solidFill>
                <a:srgbClr val="000000"/>
              </a:solidFill>
              <a:effectLst/>
              <a:latin typeface="Noto Sans" panose="020B0502040204020203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C70B12-6232-4D27-8304-5BEA24580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8681" y="3088892"/>
            <a:ext cx="7999821" cy="32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41022400">
            <a:extLst>
              <a:ext uri="{FF2B5EF4-FFF2-40B4-BE49-F238E27FC236}">
                <a16:creationId xmlns:a16="http://schemas.microsoft.com/office/drawing/2014/main" id="{C23578C7-319C-477B-9734-F6BF4E79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79" y="1837968"/>
            <a:ext cx="5131021" cy="416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930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-1082194" y="-294432"/>
            <a:ext cx="14626167" cy="3011923"/>
          </a:xfrm>
          <a:custGeom>
            <a:avLst/>
            <a:gdLst>
              <a:gd name="connsiteX0" fmla="*/ 968983 w 14626167"/>
              <a:gd name="connsiteY0" fmla="*/ 468603 h 3011923"/>
              <a:gd name="connsiteX1" fmla="*/ 1012525 w 14626167"/>
              <a:gd name="connsiteY1" fmla="*/ 503438 h 3011923"/>
              <a:gd name="connsiteX2" fmla="*/ 6925645 w 14626167"/>
              <a:gd name="connsiteY2" fmla="*/ 1940352 h 3011923"/>
              <a:gd name="connsiteX3" fmla="*/ 12107245 w 14626167"/>
              <a:gd name="connsiteY3" fmla="*/ 2105815 h 3011923"/>
              <a:gd name="connsiteX4" fmla="*/ 13770583 w 14626167"/>
              <a:gd name="connsiteY4" fmla="*/ 2950546 h 3011923"/>
              <a:gd name="connsiteX5" fmla="*/ 13552868 w 14626167"/>
              <a:gd name="connsiteY5" fmla="*/ 216055 h 3011923"/>
              <a:gd name="connsiteX6" fmla="*/ 925440 w 14626167"/>
              <a:gd name="connsiteY6" fmla="*/ 207346 h 3011923"/>
              <a:gd name="connsiteX7" fmla="*/ 968983 w 14626167"/>
              <a:gd name="connsiteY7" fmla="*/ 468603 h 301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26167" h="3011923">
                <a:moveTo>
                  <a:pt x="968983" y="468603"/>
                </a:moveTo>
                <a:cubicBezTo>
                  <a:pt x="983497" y="517952"/>
                  <a:pt x="1012525" y="503438"/>
                  <a:pt x="1012525" y="503438"/>
                </a:cubicBezTo>
                <a:cubicBezTo>
                  <a:pt x="2005302" y="748729"/>
                  <a:pt x="5076525" y="1673289"/>
                  <a:pt x="6925645" y="1940352"/>
                </a:cubicBezTo>
                <a:cubicBezTo>
                  <a:pt x="8774765" y="2207415"/>
                  <a:pt x="10966422" y="1937449"/>
                  <a:pt x="12107245" y="2105815"/>
                </a:cubicBezTo>
                <a:cubicBezTo>
                  <a:pt x="13248068" y="2274181"/>
                  <a:pt x="13529646" y="3265506"/>
                  <a:pt x="13770583" y="2950546"/>
                </a:cubicBezTo>
                <a:cubicBezTo>
                  <a:pt x="14011520" y="2635586"/>
                  <a:pt x="15693725" y="673255"/>
                  <a:pt x="13552868" y="216055"/>
                </a:cubicBezTo>
                <a:cubicBezTo>
                  <a:pt x="11412011" y="-241145"/>
                  <a:pt x="3025657" y="162352"/>
                  <a:pt x="925440" y="207346"/>
                </a:cubicBezTo>
                <a:cubicBezTo>
                  <a:pt x="-1174777" y="252340"/>
                  <a:pt x="954469" y="419254"/>
                  <a:pt x="968983" y="468603"/>
                </a:cubicBez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1140579" y="-353797"/>
            <a:ext cx="14541567" cy="2932718"/>
          </a:xfrm>
          <a:custGeom>
            <a:avLst/>
            <a:gdLst>
              <a:gd name="connsiteX0" fmla="*/ 1149288 w 14541567"/>
              <a:gd name="connsiteY0" fmla="*/ 414757 h 2932718"/>
              <a:gd name="connsiteX1" fmla="*/ 3361265 w 14541567"/>
              <a:gd name="connsiteY1" fmla="*/ 1660083 h 2932718"/>
              <a:gd name="connsiteX2" fmla="*/ 7532670 w 14541567"/>
              <a:gd name="connsiteY2" fmla="*/ 1372700 h 2932718"/>
              <a:gd name="connsiteX3" fmla="*/ 12035002 w 14541567"/>
              <a:gd name="connsiteY3" fmla="*/ 2278391 h 2932718"/>
              <a:gd name="connsiteX4" fmla="*/ 13776716 w 14541567"/>
              <a:gd name="connsiteY4" fmla="*/ 2835740 h 2932718"/>
              <a:gd name="connsiteX5" fmla="*/ 13428373 w 14541567"/>
              <a:gd name="connsiteY5" fmla="*/ 223168 h 2932718"/>
              <a:gd name="connsiteX6" fmla="*/ 948990 w 14541567"/>
              <a:gd name="connsiteY6" fmla="*/ 162208 h 2932718"/>
              <a:gd name="connsiteX7" fmla="*/ 1149288 w 14541567"/>
              <a:gd name="connsiteY7" fmla="*/ 414757 h 293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41567" h="2932718">
                <a:moveTo>
                  <a:pt x="1149288" y="414757"/>
                </a:moveTo>
                <a:cubicBezTo>
                  <a:pt x="1551334" y="664403"/>
                  <a:pt x="2297368" y="1500426"/>
                  <a:pt x="3361265" y="1660083"/>
                </a:cubicBezTo>
                <a:cubicBezTo>
                  <a:pt x="4425162" y="1819740"/>
                  <a:pt x="6087047" y="1269649"/>
                  <a:pt x="7532670" y="1372700"/>
                </a:cubicBezTo>
                <a:cubicBezTo>
                  <a:pt x="8978293" y="1475751"/>
                  <a:pt x="10994328" y="2034551"/>
                  <a:pt x="12035002" y="2278391"/>
                </a:cubicBezTo>
                <a:cubicBezTo>
                  <a:pt x="13075676" y="2522231"/>
                  <a:pt x="13544488" y="3178277"/>
                  <a:pt x="13776716" y="2835740"/>
                </a:cubicBezTo>
                <a:cubicBezTo>
                  <a:pt x="14008945" y="2493203"/>
                  <a:pt x="15566327" y="668757"/>
                  <a:pt x="13428373" y="223168"/>
                </a:cubicBezTo>
                <a:cubicBezTo>
                  <a:pt x="11290419" y="-222421"/>
                  <a:pt x="2998407" y="131728"/>
                  <a:pt x="948990" y="162208"/>
                </a:cubicBezTo>
                <a:cubicBezTo>
                  <a:pt x="-1100427" y="192688"/>
                  <a:pt x="747242" y="165111"/>
                  <a:pt x="1149288" y="414757"/>
                </a:cubicBezTo>
                <a:close/>
              </a:path>
            </a:pathLst>
          </a:custGeom>
          <a:solidFill>
            <a:srgbClr val="FF818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-232722" y="-371688"/>
            <a:ext cx="13491584" cy="3185649"/>
          </a:xfrm>
          <a:custGeom>
            <a:avLst/>
            <a:gdLst>
              <a:gd name="connsiteX0" fmla="*/ 223391 w 13491584"/>
              <a:gd name="connsiteY0" fmla="*/ 353027 h 3185649"/>
              <a:gd name="connsiteX1" fmla="*/ 4954012 w 13491584"/>
              <a:gd name="connsiteY1" fmla="*/ 2359108 h 3185649"/>
              <a:gd name="connsiteX2" fmla="*/ 9852583 w 13491584"/>
              <a:gd name="connsiteY2" fmla="*/ 1444708 h 3185649"/>
              <a:gd name="connsiteX3" fmla="*/ 12446493 w 13491584"/>
              <a:gd name="connsiteY3" fmla="*/ 3170872 h 3185649"/>
              <a:gd name="connsiteX4" fmla="*/ 12493146 w 13491584"/>
              <a:gd name="connsiteY4" fmla="*/ 278382 h 3185649"/>
              <a:gd name="connsiteX5" fmla="*/ 223391 w 13491584"/>
              <a:gd name="connsiteY5" fmla="*/ 353027 h 318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91584" h="3185649">
                <a:moveTo>
                  <a:pt x="223391" y="353027"/>
                </a:moveTo>
                <a:cubicBezTo>
                  <a:pt x="-1033131" y="699815"/>
                  <a:pt x="3349147" y="2177161"/>
                  <a:pt x="4954012" y="2359108"/>
                </a:cubicBezTo>
                <a:cubicBezTo>
                  <a:pt x="6558877" y="2541055"/>
                  <a:pt x="8603836" y="1309414"/>
                  <a:pt x="9852583" y="1444708"/>
                </a:cubicBezTo>
                <a:cubicBezTo>
                  <a:pt x="11101330" y="1580002"/>
                  <a:pt x="12006399" y="3365260"/>
                  <a:pt x="12446493" y="3170872"/>
                </a:cubicBezTo>
                <a:cubicBezTo>
                  <a:pt x="12886587" y="2976484"/>
                  <a:pt x="14533440" y="751133"/>
                  <a:pt x="12493146" y="278382"/>
                </a:cubicBezTo>
                <a:cubicBezTo>
                  <a:pt x="10452852" y="-194369"/>
                  <a:pt x="1479913" y="6239"/>
                  <a:pt x="223391" y="353027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165263" y="3071371"/>
            <a:ext cx="4446744" cy="1075731"/>
            <a:chOff x="3085796" y="2738999"/>
            <a:chExt cx="3472192" cy="1075731"/>
          </a:xfrm>
        </p:grpSpPr>
        <p:sp>
          <p:nvSpPr>
            <p:cNvPr id="7" name="TextBox 6"/>
            <p:cNvSpPr txBox="1"/>
            <p:nvPr/>
          </p:nvSpPr>
          <p:spPr>
            <a:xfrm>
              <a:off x="3085796" y="2738999"/>
              <a:ext cx="3472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Thanks you</a:t>
              </a:r>
              <a:endPara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3125417" y="3814730"/>
              <a:ext cx="294690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817" y="6422524"/>
            <a:ext cx="1250256" cy="3874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1249" y="91303"/>
            <a:ext cx="1173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</a:t>
            </a:r>
            <a:endParaRPr lang="ko-KR" altLang="en-US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84958" y="905722"/>
            <a:ext cx="1000460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6897" y="2658207"/>
            <a:ext cx="376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인성 면접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6897" y="3320680"/>
            <a:ext cx="376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토론 면접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0FAA42-B5B3-48A7-9EF0-0503BEDCF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5" y="6404553"/>
            <a:ext cx="1250256" cy="38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4CE79E-A6CB-42A0-85E1-245C18A198D1}"/>
              </a:ext>
            </a:extLst>
          </p:cNvPr>
          <p:cNvSpPr txBox="1"/>
          <p:nvPr/>
        </p:nvSpPr>
        <p:spPr>
          <a:xfrm>
            <a:off x="1113371" y="1012256"/>
            <a:ext cx="526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Subject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107126-AC5C-4E4C-A297-8AB851A16C22}"/>
              </a:ext>
            </a:extLst>
          </p:cNvPr>
          <p:cNvSpPr txBox="1"/>
          <p:nvPr/>
        </p:nvSpPr>
        <p:spPr>
          <a:xfrm>
            <a:off x="1113371" y="1635808"/>
            <a:ext cx="526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Problem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43B43-3046-473D-BD5B-EB6149A53C8F}"/>
              </a:ext>
            </a:extLst>
          </p:cNvPr>
          <p:cNvSpPr txBox="1"/>
          <p:nvPr/>
        </p:nvSpPr>
        <p:spPr>
          <a:xfrm>
            <a:off x="1113371" y="2259360"/>
            <a:ext cx="9276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Solution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AE6DC-6BB1-4ACB-8356-4EB8904672E3}"/>
              </a:ext>
            </a:extLst>
          </p:cNvPr>
          <p:cNvSpPr txBox="1"/>
          <p:nvPr/>
        </p:nvSpPr>
        <p:spPr>
          <a:xfrm>
            <a:off x="1113371" y="2882912"/>
            <a:ext cx="8366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Structure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026EFF-B3CB-4BB1-A54A-22105176B3BA}"/>
              </a:ext>
            </a:extLst>
          </p:cNvPr>
          <p:cNvSpPr txBox="1"/>
          <p:nvPr/>
        </p:nvSpPr>
        <p:spPr>
          <a:xfrm>
            <a:off x="1113371" y="3506464"/>
            <a:ext cx="526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Implementation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F8921-7AB8-4667-A5EA-A22D829681D7}"/>
              </a:ext>
            </a:extLst>
          </p:cNvPr>
          <p:cNvSpPr txBox="1"/>
          <p:nvPr/>
        </p:nvSpPr>
        <p:spPr>
          <a:xfrm>
            <a:off x="1113371" y="4130016"/>
            <a:ext cx="526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Demonstration Video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40DC33-384F-43CA-9B17-51B999E0E265}"/>
              </a:ext>
            </a:extLst>
          </p:cNvPr>
          <p:cNvSpPr txBox="1"/>
          <p:nvPr/>
        </p:nvSpPr>
        <p:spPr>
          <a:xfrm>
            <a:off x="1113371" y="4753568"/>
            <a:ext cx="526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7. Schedule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B6C0E3-D76B-4A22-BFC8-40A86D66A505}"/>
              </a:ext>
            </a:extLst>
          </p:cNvPr>
          <p:cNvSpPr txBox="1"/>
          <p:nvPr/>
        </p:nvSpPr>
        <p:spPr>
          <a:xfrm>
            <a:off x="1113371" y="5377120"/>
            <a:ext cx="526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8. Reference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03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  <a:latin typeface="Noto Sans" panose="020B0502040504020204" pitchFamily="34" charset="0"/>
                <a:ea typeface="나눔스퀘어OTF ExtraBold" panose="020B0600000101010101" pitchFamily="34" charset="-127"/>
                <a:cs typeface="Times New Roman" panose="02020603050405020304" charset="0"/>
              </a:rPr>
              <a:t>Subject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00751" y="898965"/>
            <a:ext cx="249941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47CFE6-BF12-4DB3-BED5-E4165738B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63" y="1041320"/>
            <a:ext cx="3831376" cy="5676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3658B7-2E40-46C5-A190-D11258A72027}"/>
              </a:ext>
            </a:extLst>
          </p:cNvPr>
          <p:cNvSpPr txBox="1"/>
          <p:nvPr/>
        </p:nvSpPr>
        <p:spPr>
          <a:xfrm>
            <a:off x="4917129" y="1081354"/>
            <a:ext cx="7216417" cy="92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Combining Video Class Solution with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Face Recognition Solution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E8062-E448-4ABE-921B-9062AD004E45}"/>
              </a:ext>
            </a:extLst>
          </p:cNvPr>
          <p:cNvSpPr txBox="1"/>
          <p:nvPr/>
        </p:nvSpPr>
        <p:spPr>
          <a:xfrm>
            <a:off x="10031381" y="1948642"/>
            <a:ext cx="1860175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</a:rPr>
              <a:t>㈜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</a:rPr>
              <a:t>케이테크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81965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  <a:latin typeface="Noto Sans" panose="020B0502040504020204" pitchFamily="34" charset="0"/>
                <a:ea typeface="나눔스퀘어OTF ExtraBold" panose="020B0600000101010101" pitchFamily="34" charset="-127"/>
                <a:cs typeface="Times New Roman" panose="02020603050405020304" charset="0"/>
              </a:rPr>
              <a:t>Subject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00751" y="898965"/>
            <a:ext cx="249941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1765B0-DA74-4CC6-8B7A-9ED67CFE04FB}"/>
              </a:ext>
            </a:extLst>
          </p:cNvPr>
          <p:cNvSpPr txBox="1"/>
          <p:nvPr/>
        </p:nvSpPr>
        <p:spPr>
          <a:xfrm>
            <a:off x="903908" y="1068585"/>
            <a:ext cx="980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 importance of remote classes is being emphasized due to COVID-19.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2D06C2-99F8-4D9E-86A7-44CB1546E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7" y="1520745"/>
            <a:ext cx="7365348" cy="491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  <a:latin typeface="Noto Sans" panose="020B0502040504020204" pitchFamily="34" charset="0"/>
                <a:ea typeface="나눔스퀘어OTF ExtraBold" panose="020B0600000101010101" pitchFamily="34" charset="-127"/>
                <a:cs typeface="Times New Roman" panose="02020603050405020304" charset="0"/>
              </a:rPr>
              <a:t>Problem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00751" y="898965"/>
            <a:ext cx="249941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CD9167-744A-4C60-843E-F694D7BBB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38" y="1825642"/>
            <a:ext cx="7098327" cy="4578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1765B0-DA74-4CC6-8B7A-9ED67CFE04FB}"/>
              </a:ext>
            </a:extLst>
          </p:cNvPr>
          <p:cNvSpPr txBox="1"/>
          <p:nvPr/>
        </p:nvSpPr>
        <p:spPr>
          <a:xfrm>
            <a:off x="765512" y="1008361"/>
            <a:ext cx="10785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From an educator's point of view, the more the number of people increases, </a:t>
            </a: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 more difficult it is to conduct classes remotely than on-site attendance checks.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32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  <a:latin typeface="Noto Sans" panose="020B0502040504020204" pitchFamily="34" charset="0"/>
                <a:ea typeface="나눔스퀘어OTF ExtraBold" panose="020B0600000101010101" pitchFamily="34" charset="-127"/>
                <a:cs typeface="Times New Roman" panose="02020603050405020304" charset="0"/>
              </a:rPr>
              <a:t>Solution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00751" y="898965"/>
            <a:ext cx="249941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1765B0-DA74-4CC6-8B7A-9ED67CFE04FB}"/>
              </a:ext>
            </a:extLst>
          </p:cNvPr>
          <p:cNvSpPr txBox="1"/>
          <p:nvPr/>
        </p:nvSpPr>
        <p:spPr>
          <a:xfrm>
            <a:off x="790226" y="1069915"/>
            <a:ext cx="10785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If you automatically check attendance using face recognition,</a:t>
            </a:r>
            <a:br>
              <a:rPr lang="en-US" altLang="ko-KR" sz="2000" dirty="0"/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 burden of remote classes can be reduced.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18283F-F281-4071-86E3-95D5CC499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844957"/>
            <a:ext cx="7998529" cy="44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6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Structure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73746" y="898965"/>
            <a:ext cx="249941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ABD1C2-9D01-4D91-9BC6-0250B444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4" y="1174267"/>
            <a:ext cx="10881351" cy="41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8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ECA6D3-655C-4743-B13A-4A8BE23D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3" y="1192279"/>
            <a:ext cx="8255506" cy="535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CACA9-4303-4561-88FA-07D02613A70E}"/>
              </a:ext>
            </a:extLst>
          </p:cNvPr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Structure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8E936B-7F92-4EC6-A5BC-244A830BAFE0}"/>
              </a:ext>
            </a:extLst>
          </p:cNvPr>
          <p:cNvCxnSpPr>
            <a:cxnSpLocks/>
          </p:cNvCxnSpPr>
          <p:nvPr/>
        </p:nvCxnSpPr>
        <p:spPr>
          <a:xfrm>
            <a:off x="373746" y="898965"/>
            <a:ext cx="249941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66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46" y="6394304"/>
            <a:ext cx="1250256" cy="3874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04812D-82E0-4F55-B1F8-8A1F62FFFE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2" y="1443810"/>
            <a:ext cx="4413094" cy="37447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3DBB1-8C9E-4200-9FA0-E0C14DBBB8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350"/>
          <a:stretch/>
        </p:blipFill>
        <p:spPr>
          <a:xfrm>
            <a:off x="6235512" y="1443808"/>
            <a:ext cx="5170691" cy="3744777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8029307C-4767-486B-9C22-06A6CA5C1AF4}"/>
              </a:ext>
            </a:extLst>
          </p:cNvPr>
          <p:cNvSpPr/>
          <p:nvPr/>
        </p:nvSpPr>
        <p:spPr>
          <a:xfrm>
            <a:off x="6235512" y="3236613"/>
            <a:ext cx="2166730" cy="6338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02C8765-0A74-45A8-8B27-4AEEE4231FE8}"/>
              </a:ext>
            </a:extLst>
          </p:cNvPr>
          <p:cNvSpPr/>
          <p:nvPr/>
        </p:nvSpPr>
        <p:spPr>
          <a:xfrm>
            <a:off x="5209944" y="3282583"/>
            <a:ext cx="749449" cy="5405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959DC-7DD3-4978-B232-AAF245AFF623}"/>
              </a:ext>
            </a:extLst>
          </p:cNvPr>
          <p:cNvSpPr txBox="1"/>
          <p:nvPr/>
        </p:nvSpPr>
        <p:spPr>
          <a:xfrm>
            <a:off x="408681" y="191079"/>
            <a:ext cx="10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Structure</a:t>
            </a:r>
            <a:endParaRPr lang="ko-KR" altLang="en-US" sz="4000" dirty="0">
              <a:latin typeface="Times New Roman" panose="02020603050405020304" charset="0"/>
              <a:ea typeface="나눔스퀘어OTF ExtraBold" panose="020B0600000101010101" pitchFamily="34" charset="-127"/>
              <a:cs typeface="Times New Roman" panose="0202060305040502030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508D8A-CC8B-410A-8493-37E8F177C618}"/>
              </a:ext>
            </a:extLst>
          </p:cNvPr>
          <p:cNvCxnSpPr>
            <a:cxnSpLocks/>
          </p:cNvCxnSpPr>
          <p:nvPr/>
        </p:nvCxnSpPr>
        <p:spPr>
          <a:xfrm>
            <a:off x="373746" y="898965"/>
            <a:ext cx="249941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6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406</Words>
  <Application>Microsoft Office PowerPoint</Application>
  <PresentationFormat>와이드스크린</PresentationFormat>
  <Paragraphs>82</Paragraphs>
  <Slides>19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나눔스퀘어OTF Bold</vt:lpstr>
      <vt:lpstr>나눔스퀘어OTF ExtraBold</vt:lpstr>
      <vt:lpstr>맑은 고딕</vt:lpstr>
      <vt:lpstr>한컴바탕</vt:lpstr>
      <vt:lpstr>Arial</vt:lpstr>
      <vt:lpstr>Noto Sans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이기성</cp:lastModifiedBy>
  <cp:revision>72</cp:revision>
  <dcterms:created xsi:type="dcterms:W3CDTF">2018-02-06T07:08:00Z</dcterms:created>
  <dcterms:modified xsi:type="dcterms:W3CDTF">2021-12-07T04:38:15Z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142647563D034078B121E11A8EBE6E0B</vt:lpwstr>
  </property>
  <property fmtid="{D5CDD505-2E9C-101B-9397-08002B2CF9AE}" pid="3" name="KSOProductBuildVer">
    <vt:lpwstr>2052-11.1.0.10700</vt:lpwstr>
  </property>
</Properties>
</file>